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67" r:id="rId4"/>
  </p:sldMasterIdLst>
  <p:notesMasterIdLst>
    <p:notesMasterId r:id="rId83"/>
  </p:notesMasterIdLst>
  <p:handoutMasterIdLst>
    <p:handoutMasterId r:id="rId84"/>
  </p:handoutMasterIdLst>
  <p:sldIdLst>
    <p:sldId id="256" r:id="rId5"/>
    <p:sldId id="257" r:id="rId6"/>
    <p:sldId id="365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49" r:id="rId37"/>
    <p:sldId id="364" r:id="rId38"/>
    <p:sldId id="366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8" r:id="rId52"/>
    <p:sldId id="347" r:id="rId53"/>
    <p:sldId id="367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79" r:id="rId66"/>
    <p:sldId id="368" r:id="rId67"/>
    <p:sldId id="331" r:id="rId68"/>
    <p:sldId id="332" r:id="rId69"/>
    <p:sldId id="333" r:id="rId70"/>
    <p:sldId id="334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295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94780"/>
  </p:normalViewPr>
  <p:slideViewPr>
    <p:cSldViewPr snapToGrid="0" snapToObjects="1">
      <p:cViewPr varScale="1">
        <p:scale>
          <a:sx n="120" d="100"/>
          <a:sy n="120" d="100"/>
        </p:scale>
        <p:origin x="1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4AF-38A8-8E4D-A7DE-A6CFAAEE593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C68C0-70B1-2842-AF1C-A4974FFE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2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717EC-DF67-E442-AFE5-00E7BFE7125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02720-84AE-C44D-A09F-3F1A634F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9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uyjbi5zu2m5qjrp/5-20byRHEA5.mov?dl=0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Diego 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6025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21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92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55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00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81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6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Diego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8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5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64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71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Visually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game 20-5 is fast with lots of missiles. The player just has a few opportunities to kill all the aliens before the rain of bullets kills it for sure. Games are typically short,because it's killed or be killed. Example video: https://youtu.be/PWHGM_Bd6Jw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42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38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game 5-20 is different. There are many more aliens and they move fast, but their firing rate is smaller so a very reactive agent can dodge the bullets. Games are longer - it'd make sense if the player is more concentrated in dodging bullets than shooting to kill (and also corroborated by the timesteps shown in the numbers above). Example video: https://youtu.be/t6usa_f9jig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91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Julian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3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9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B1EA-BB95-EE49-83E9-145237866F93}" type="datetime1">
              <a:rPr lang="en-GB" smtClean="0"/>
              <a:t>30/05/2018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58E5-5C89-3349-AE1B-35247A093E9A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83C5-E2FC-D94D-8958-F1DE066A0381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3C4-F1CC-9F46-8DFC-E3E3118DCC90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9E4-B708-BD4E-A573-2286008B53A8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0D9D1-EB64-E94D-998D-187D00FB7037}" type="datetime1">
              <a:rPr lang="en-GB" smtClean="0"/>
              <a:t>30/05/2018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9F01-9698-0740-8B6A-F099DB12CE7E}" type="datetime1">
              <a:rPr lang="en-GB" smtClean="0"/>
              <a:t>30/05/2018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3F8-07A3-F440-AC9B-FE294EB0F365}" type="datetime1">
              <a:rPr lang="en-GB" smtClean="0"/>
              <a:t>30/05/2018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BCD21-37F9-8340-8361-15700B6375C9}" type="datetime1">
              <a:rPr lang="en-GB" smtClean="0"/>
              <a:t>30/05/2018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8C15-018A-CE46-8651-3D8E10B5F057}" type="datetime1">
              <a:rPr lang="en-GB" smtClean="0"/>
              <a:t>30/05/2018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0259-B273-5547-BFB5-D657312FCDC7}" type="datetime1">
              <a:rPr lang="en-GB" smtClean="0"/>
              <a:t>30/05/2018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43F5F-D132-B241-91A5-C6371C6782A8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ov"/><Relationship Id="rId7" Type="http://schemas.openxmlformats.org/officeDocument/2006/relationships/image" Target="../media/image2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vgai.net/gvg_rankings_learning_1p.php?rg=12#myModalkkuna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GVGA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benrtorrado/GVGAI_GY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vgai.net/training_set.php?rg=2002" TargetMode="External"/><Relationship Id="rId2" Type="http://schemas.openxmlformats.org/officeDocument/2006/relationships/hyperlink" Target="http://www.gvgai.net/training_set.php?rg=200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GVGAI/archive/master.z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480"/>
            <a:ext cx="7772400" cy="1470025"/>
          </a:xfrm>
        </p:spPr>
        <p:txBody>
          <a:bodyPr/>
          <a:lstStyle/>
          <a:p>
            <a:r>
              <a:rPr lang="en-US" dirty="0"/>
              <a:t>IGGI Game Design II</a:t>
            </a:r>
            <a:br>
              <a:rPr lang="en-US" dirty="0"/>
            </a:br>
            <a:r>
              <a:rPr lang="en-US" dirty="0"/>
              <a:t>General Video Game AI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1025236"/>
          </a:xfrm>
        </p:spPr>
        <p:txBody>
          <a:bodyPr/>
          <a:lstStyle/>
          <a:p>
            <a:r>
              <a:rPr lang="en-US" dirty="0"/>
              <a:t>Diego Perez-Liebana</a:t>
            </a:r>
          </a:p>
        </p:txBody>
      </p:sp>
      <p:pic>
        <p:nvPicPr>
          <p:cNvPr id="4" name="Solarf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9331" y="2001976"/>
            <a:ext cx="2865338" cy="34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1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competition where competitors submit game-playing agents</a:t>
            </a:r>
          </a:p>
          <a:p>
            <a:r>
              <a:rPr lang="en-US" dirty="0"/>
              <a:t>Agents are tested on unseen videogames</a:t>
            </a:r>
          </a:p>
          <a:p>
            <a:r>
              <a:rPr lang="en-US" dirty="0"/>
              <a:t>Games are implemented in the</a:t>
            </a:r>
            <a:br>
              <a:rPr lang="en-US" dirty="0"/>
            </a:br>
            <a:r>
              <a:rPr lang="en-US" i="1" dirty="0"/>
              <a:t>Video Game Description Language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Sokoban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>
              <a:solidFill>
                <a:srgbClr val="FFFF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2000" i="1" dirty="0">
                <a:solidFill>
                  <a:srgbClr val="FFFF00"/>
                </a:solidFill>
              </a:rPr>
              <a:t>https://</a:t>
            </a:r>
            <a:r>
              <a:rPr lang="en-US" sz="2000" i="1" dirty="0" err="1">
                <a:solidFill>
                  <a:srgbClr val="FFFF00"/>
                </a:solidFill>
              </a:rPr>
              <a:t>github.com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EssexUniversityMCTS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gvgai</a:t>
            </a:r>
            <a:r>
              <a:rPr lang="en-US" sz="2000" i="1" dirty="0">
                <a:solidFill>
                  <a:srgbClr val="FFFF00"/>
                </a:solidFill>
              </a:rPr>
              <a:t>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7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GVGAI Framework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40 </a:t>
            </a:r>
            <a:r>
              <a:rPr lang="en-US" sz="1800" dirty="0" err="1"/>
              <a:t>ms</a:t>
            </a:r>
            <a:r>
              <a:rPr lang="en-US" sz="1800" dirty="0"/>
              <a:t> as budget time per action.</a:t>
            </a:r>
          </a:p>
          <a:p>
            <a:pPr lvl="1"/>
            <a:r>
              <a:rPr lang="en-US" sz="1800" dirty="0"/>
              <a:t>If returns action between 40 and 50ms, NIL is applied.</a:t>
            </a:r>
          </a:p>
          <a:p>
            <a:pPr lvl="1"/>
            <a:r>
              <a:rPr lang="en-US" sz="1800" dirty="0"/>
              <a:t>If returns action after 50ms, the agent is disqualified and loses the game.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01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General Game Playing:</a:t>
            </a:r>
          </a:p>
          <a:p>
            <a:pPr lvl="1"/>
            <a:r>
              <a:rPr lang="en-US" dirty="0"/>
              <a:t>We do videogames! Real-time constraints!</a:t>
            </a:r>
          </a:p>
          <a:p>
            <a:pPr lvl="1"/>
            <a:r>
              <a:rPr lang="en-US" dirty="0"/>
              <a:t>We don’t make the </a:t>
            </a:r>
            <a:r>
              <a:rPr lang="en-US" dirty="0" err="1"/>
              <a:t>ruleset</a:t>
            </a:r>
            <a:r>
              <a:rPr lang="en-US" dirty="0"/>
              <a:t>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ggp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0" y="3731160"/>
            <a:ext cx="4697749" cy="20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From the Arcade Learning Environment (ALE):</a:t>
            </a:r>
          </a:p>
          <a:p>
            <a:pPr lvl="1"/>
            <a:r>
              <a:rPr lang="en-US" dirty="0"/>
              <a:t>Structured API (information via Java objects)</a:t>
            </a:r>
          </a:p>
          <a:p>
            <a:pPr lvl="1"/>
            <a:r>
              <a:rPr lang="en-US" dirty="0"/>
              <a:t>Potentially infinite supply of games</a:t>
            </a:r>
          </a:p>
          <a:p>
            <a:pPr lvl="1"/>
            <a:r>
              <a:rPr lang="en-US" dirty="0"/>
              <a:t>Agents tested on </a:t>
            </a:r>
            <a:r>
              <a:rPr lang="en-US" i="1" dirty="0"/>
              <a:t>unseen</a:t>
            </a:r>
            <a:r>
              <a:rPr lang="en-US" dirty="0"/>
              <a:t>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31" y="4227439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8826"/>
          </a:xfrm>
        </p:spPr>
        <p:txBody>
          <a:bodyPr>
            <a:normAutofit/>
          </a:bodyPr>
          <a:lstStyle/>
          <a:p>
            <a:r>
              <a:rPr lang="en-US" sz="2800" dirty="0"/>
              <a:t>It is very simple to write your first controller!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45" y="2249026"/>
            <a:ext cx="6860931" cy="4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 time step, agents receive information: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Score, tick, winner, game over, world dimensions.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1"/>
            <a:r>
              <a:rPr lang="en-US" dirty="0"/>
              <a:t>Available actions.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9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step, agents can use a forward model:</a:t>
            </a:r>
          </a:p>
          <a:p>
            <a:pPr lvl="1"/>
            <a:r>
              <a:rPr lang="en-US" dirty="0"/>
              <a:t>copy()</a:t>
            </a:r>
          </a:p>
          <a:p>
            <a:pPr lvl="1"/>
            <a:r>
              <a:rPr lang="en-US" dirty="0"/>
              <a:t>advance(action)</a:t>
            </a:r>
          </a:p>
          <a:p>
            <a:pPr lvl="2"/>
            <a:r>
              <a:rPr lang="en-US" dirty="0"/>
              <a:t>Advances the state applying the action supplied</a:t>
            </a:r>
          </a:p>
          <a:p>
            <a:pPr lvl="2"/>
            <a:r>
              <a:rPr lang="en-US" dirty="0"/>
              <a:t>Allows to simulate the effects of applying actions</a:t>
            </a:r>
          </a:p>
          <a:p>
            <a:pPr lvl="2"/>
            <a:r>
              <a:rPr lang="en-US" dirty="0"/>
              <a:t>The games are </a:t>
            </a:r>
            <a:r>
              <a:rPr lang="en-US" b="1" dirty="0"/>
              <a:t>stochastic</a:t>
            </a:r>
            <a:r>
              <a:rPr lang="en-US" dirty="0"/>
              <a:t> in nature!</a:t>
            </a:r>
          </a:p>
          <a:p>
            <a:pPr lvl="3"/>
            <a:r>
              <a:rPr lang="en-US" dirty="0"/>
              <a:t>Next state is just a possible future state when applying an action.</a:t>
            </a:r>
          </a:p>
          <a:p>
            <a:pPr lvl="3"/>
            <a:r>
              <a:rPr lang="en-US" dirty="0"/>
              <a:t>Agent is responsible for dealing with these inaccuracies.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provides sample controllers:</a:t>
            </a:r>
          </a:p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OneStepLookA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06" y="3363311"/>
            <a:ext cx="3603845" cy="26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OneStepLookAhead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7" y="2713531"/>
            <a:ext cx="6421383" cy="35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Monte Carlo Tree Search (Open and Close loop)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m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45" y="2381468"/>
            <a:ext cx="5029910" cy="3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624671"/>
          </a:xfrm>
        </p:spPr>
        <p:txBody>
          <a:bodyPr/>
          <a:lstStyle/>
          <a:p>
            <a:pPr lvl="1"/>
            <a:r>
              <a:rPr lang="en-US" dirty="0"/>
              <a:t>Rolling Horizon Evolutionary Algorithms (RHEA)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374125"/>
            <a:ext cx="8686800" cy="134734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000" dirty="0"/>
              <a:t>Individual: sequence of actions to apply from the current state (open loop)</a:t>
            </a:r>
          </a:p>
          <a:p>
            <a:r>
              <a:rPr lang="en-US" sz="2000" dirty="0"/>
              <a:t>Fitness: evaluation of the state reached after applying actions</a:t>
            </a:r>
          </a:p>
          <a:p>
            <a:r>
              <a:rPr lang="en-US" sz="2000" dirty="0"/>
              <a:t>RHEA evolves the best sequence of actions in a time step</a:t>
            </a:r>
          </a:p>
          <a:p>
            <a:r>
              <a:rPr lang="en-US" sz="2000" dirty="0"/>
              <a:t>When time is up, apply first action of best individual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91" y="2414707"/>
            <a:ext cx="5447817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impleValue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51" y="2595399"/>
            <a:ext cx="6109576" cy="35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/>
          </a:bodyPr>
          <a:lstStyle/>
          <a:p>
            <a:r>
              <a:rPr lang="en-US" sz="2800" dirty="0"/>
              <a:t>Current set of 80 games (60 of them public)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/>
              <a:t>(Aliens)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Wingdings 2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2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(Butterflies)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1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(Pac Man)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6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Sequest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4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4467453"/>
            <a:ext cx="8229600" cy="2319652"/>
          </a:xfrm>
        </p:spPr>
        <p:txBody>
          <a:bodyPr>
            <a:normAutofit fontScale="40000" lnSpcReduction="20000"/>
          </a:bodyPr>
          <a:lstStyle/>
          <a:p>
            <a:r>
              <a:rPr lang="en-US" sz="7000" dirty="0"/>
              <a:t>Competition Structure</a:t>
            </a:r>
            <a:r>
              <a:rPr lang="en-US" sz="8000" dirty="0"/>
              <a:t>: </a:t>
            </a:r>
          </a:p>
          <a:p>
            <a:pPr lvl="1"/>
            <a:r>
              <a:rPr lang="en-US" sz="6000" dirty="0"/>
              <a:t>3 Game Sets, 10 games each, 5 levels per game.</a:t>
            </a:r>
          </a:p>
          <a:p>
            <a:pPr lvl="1"/>
            <a:r>
              <a:rPr lang="en-US" sz="6000" dirty="0"/>
              <a:t>Training Set: 10 games distributed with the framework.</a:t>
            </a:r>
          </a:p>
          <a:p>
            <a:pPr lvl="1"/>
            <a:r>
              <a:rPr lang="en-US" sz="6000" dirty="0"/>
              <a:t>Validation Set: 10 games, unknown to the participants.</a:t>
            </a:r>
          </a:p>
          <a:p>
            <a:pPr lvl="1"/>
            <a:r>
              <a:rPr lang="en-US" sz="6000" dirty="0"/>
              <a:t>Test Set: 10 games, unknown, and only executed in once. </a:t>
            </a:r>
            <a:endParaRPr lang="en-US" sz="6000" dirty="0">
              <a:effectLst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183083"/>
            <a:ext cx="5237017" cy="32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IEEE CIG 2014 Competition results: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r>
              <a:rPr lang="en-US" sz="2600" dirty="0"/>
              <a:t>Winner: </a:t>
            </a:r>
            <a:r>
              <a:rPr lang="en-US" sz="2600" dirty="0" err="1"/>
              <a:t>Adrien</a:t>
            </a:r>
            <a:r>
              <a:rPr lang="en-US" sz="2600" dirty="0"/>
              <a:t> </a:t>
            </a:r>
            <a:r>
              <a:rPr lang="en-US" sz="2600" dirty="0" err="1"/>
              <a:t>Couëtoux</a:t>
            </a:r>
            <a:r>
              <a:rPr lang="en-US" sz="2600" dirty="0"/>
              <a:t> (51.2%) [</a:t>
            </a:r>
            <a:r>
              <a:rPr lang="en-US" sz="2600" i="1" dirty="0"/>
              <a:t>Perez et al., 2015</a:t>
            </a:r>
            <a:r>
              <a:rPr lang="en-US" sz="2600" dirty="0"/>
              <a:t>]</a:t>
            </a:r>
          </a:p>
          <a:p>
            <a:pPr marL="118872" indent="0" algn="ctr">
              <a:buNone/>
            </a:pPr>
            <a:endParaRPr lang="en-US" sz="26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Perez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249026"/>
            <a:ext cx="8740931" cy="35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7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pic>
        <p:nvPicPr>
          <p:cNvPr id="5" name="3CamelRaceAdrien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205" y="2218416"/>
            <a:ext cx="8860656" cy="16425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4CamelRaceIdealStandardSuccess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205" y="4581947"/>
            <a:ext cx="8853289" cy="161849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14211" y="1841466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51916" y="4232339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3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30</a:t>
            </a:fld>
            <a:endParaRPr lang="en-US"/>
          </a:p>
        </p:txBody>
      </p:sp>
      <p:pic>
        <p:nvPicPr>
          <p:cNvPr id="7" name="5PacmanIdealStandard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042" y="351108"/>
            <a:ext cx="6200902" cy="620090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34430" y="0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31</a:t>
            </a:fld>
            <a:endParaRPr lang="en-US"/>
          </a:p>
        </p:txBody>
      </p:sp>
      <p:pic>
        <p:nvPicPr>
          <p:cNvPr id="8" name="6PacmanAdrienSuc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963" y="459628"/>
            <a:ext cx="5641527" cy="639837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14211" y="15940"/>
            <a:ext cx="2857284" cy="39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686800" cy="51315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GVGAI 2015 Competition:</a:t>
            </a:r>
          </a:p>
          <a:p>
            <a:pPr lvl="1"/>
            <a:r>
              <a:rPr lang="en-US" sz="2600" dirty="0"/>
              <a:t>ACM GECCO (July 2015) </a:t>
            </a:r>
          </a:p>
          <a:p>
            <a:pPr lvl="2"/>
            <a:r>
              <a:rPr lang="en-US" dirty="0"/>
              <a:t>Winner: YOLOBOT (63.8%; MCTS, BFS, Sprite Targeting Heuristic)</a:t>
            </a:r>
          </a:p>
          <a:p>
            <a:pPr lvl="1"/>
            <a:r>
              <a:rPr lang="en-US" sz="2600" dirty="0"/>
              <a:t>IEEE CIG (August 2015)</a:t>
            </a:r>
          </a:p>
          <a:p>
            <a:pPr lvl="2"/>
            <a:r>
              <a:rPr lang="en-US" dirty="0"/>
              <a:t>Winner: Return42 (35.8%; GA w/ heuristic, random walks, A*)</a:t>
            </a:r>
          </a:p>
          <a:p>
            <a:pPr lvl="1"/>
            <a:r>
              <a:rPr lang="en-US" sz="2600" dirty="0"/>
              <a:t>IEEE CEEC (September 2015)</a:t>
            </a:r>
          </a:p>
          <a:p>
            <a:pPr lvl="2"/>
            <a:r>
              <a:rPr lang="en-US" sz="1600" dirty="0"/>
              <a:t> </a:t>
            </a:r>
            <a:r>
              <a:rPr lang="en-US" dirty="0"/>
              <a:t>Winner: </a:t>
            </a:r>
            <a:r>
              <a:rPr lang="en-US" dirty="0" err="1"/>
              <a:t>YBCriber</a:t>
            </a:r>
            <a:r>
              <a:rPr lang="en-US" dirty="0"/>
              <a:t> (39.2%; Iterative Widening, Danger Avoidance)</a:t>
            </a:r>
          </a:p>
          <a:p>
            <a:r>
              <a:rPr lang="en-US" sz="2800" dirty="0"/>
              <a:t>GVGAI 2016 Competition:</a:t>
            </a:r>
          </a:p>
          <a:p>
            <a:pPr lvl="1"/>
            <a:r>
              <a:rPr lang="en-US" sz="2600" dirty="0"/>
              <a:t>IEEE CIG (September 2016)</a:t>
            </a:r>
          </a:p>
          <a:p>
            <a:pPr lvl="2"/>
            <a:r>
              <a:rPr lang="en-US" dirty="0"/>
              <a:t>Single-Player Winner: YOLOBOT (41.6%)</a:t>
            </a:r>
          </a:p>
          <a:p>
            <a:pPr lvl="2"/>
            <a:r>
              <a:rPr lang="en-US" dirty="0"/>
              <a:t>Two-Player Winner: </a:t>
            </a:r>
            <a:r>
              <a:rPr lang="en-US" dirty="0" err="1"/>
              <a:t>adrienctx</a:t>
            </a:r>
            <a:r>
              <a:rPr lang="en-US" dirty="0"/>
              <a:t> (271 points)</a:t>
            </a:r>
          </a:p>
          <a:p>
            <a:pPr lvl="1"/>
            <a:r>
              <a:rPr lang="en-US" sz="2600" dirty="0"/>
              <a:t>IJCAI (July 2016)</a:t>
            </a:r>
          </a:p>
          <a:p>
            <a:pPr lvl="2"/>
            <a:r>
              <a:rPr lang="en-US" sz="2000" dirty="0"/>
              <a:t>Level Generation Winner: </a:t>
            </a:r>
            <a:r>
              <a:rPr lang="en-US" sz="2000" dirty="0" err="1"/>
              <a:t>easablade</a:t>
            </a:r>
            <a:r>
              <a:rPr lang="en-US" sz="2000" dirty="0"/>
              <a:t> (35% preferred)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fontScale="85000" lnSpcReduction="20000"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/>
              <a:t>GVGAI 2017 Competition: 5 tracks!</a:t>
            </a:r>
          </a:p>
          <a:p>
            <a:pPr lvl="1"/>
            <a:r>
              <a:rPr lang="en-US" dirty="0"/>
              <a:t>Single Player Planning Track: </a:t>
            </a:r>
          </a:p>
          <a:p>
            <a:pPr lvl="2"/>
            <a:r>
              <a:rPr lang="en-US" dirty="0"/>
              <a:t>YOLOBOT – 42.4%</a:t>
            </a:r>
          </a:p>
          <a:p>
            <a:pPr lvl="1"/>
            <a:r>
              <a:rPr lang="en-US" dirty="0"/>
              <a:t>Two-Player Planning Track: </a:t>
            </a:r>
          </a:p>
          <a:p>
            <a:pPr lvl="2"/>
            <a:r>
              <a:rPr lang="en-GB" dirty="0"/>
              <a:t>TOVO2 </a:t>
            </a:r>
            <a:r>
              <a:rPr lang="en-US" dirty="0"/>
              <a:t>(161 points)</a:t>
            </a:r>
          </a:p>
          <a:p>
            <a:pPr lvl="2"/>
            <a:r>
              <a:rPr lang="en-GB" dirty="0"/>
              <a:t>A </a:t>
            </a:r>
            <a:r>
              <a:rPr lang="en-GB" dirty="0" err="1"/>
              <a:t>Sarsa</a:t>
            </a:r>
            <a:r>
              <a:rPr lang="en-GB" dirty="0"/>
              <a:t>-UCT algorithm, using TD backups and space-local Q-value normalization.</a:t>
            </a:r>
            <a:endParaRPr lang="en-US" dirty="0"/>
          </a:p>
          <a:p>
            <a:pPr lvl="1"/>
            <a:r>
              <a:rPr lang="en-US" dirty="0"/>
              <a:t>Learning Track:</a:t>
            </a:r>
          </a:p>
          <a:p>
            <a:pPr lvl="2"/>
            <a:r>
              <a:rPr lang="en-GB" dirty="0" err="1"/>
              <a:t>kkunan</a:t>
            </a:r>
            <a:r>
              <a:rPr lang="en-GB" dirty="0"/>
              <a:t> - 12%</a:t>
            </a:r>
            <a:r>
              <a:rPr lang="en-US" dirty="0"/>
              <a:t>	victories</a:t>
            </a:r>
          </a:p>
          <a:p>
            <a:pPr lvl="2"/>
            <a:r>
              <a:rPr lang="en-GB" dirty="0" err="1"/>
              <a:t>QLearning</a:t>
            </a:r>
            <a:r>
              <a:rPr lang="en-GB" dirty="0"/>
              <a:t> with Avatar Features</a:t>
            </a:r>
          </a:p>
          <a:p>
            <a:pPr marL="0" indent="0">
              <a:buNone/>
            </a:pPr>
            <a:br>
              <a:rPr lang="en-GB" dirty="0">
                <a:hlinkClick r:id="rId2"/>
              </a:rPr>
            </a:br>
            <a:endParaRPr lang="en-US" dirty="0"/>
          </a:p>
          <a:p>
            <a:pPr lvl="1"/>
            <a:r>
              <a:rPr lang="en-US" dirty="0"/>
              <a:t>Level Generation Track; and Rule Generation Track:</a:t>
            </a:r>
          </a:p>
          <a:p>
            <a:pPr lvl="2"/>
            <a:r>
              <a:rPr lang="en-GB" dirty="0"/>
              <a:t>Not enough submissions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73DBE-CD08-4046-B01C-AE93D46B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4788"/>
            <a:ext cx="8425086" cy="20110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D13036-8534-BF4C-8000-A190B8C1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62973"/>
            <a:ext cx="8229600" cy="1918850"/>
          </a:xfrm>
        </p:spPr>
        <p:txBody>
          <a:bodyPr>
            <a:normAutofit/>
          </a:bodyPr>
          <a:lstStyle/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Planning and PCG Tracks: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3"/>
              </a:rPr>
              <a:t>https://github.com/GAIGResearch/GVGAI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Learning track: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4"/>
              </a:rPr>
              <a:t>https://github.com/rubenrtorrado/GVGAI_GYM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1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b="1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8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dirty="0"/>
              <a:t>2 players compete (or cooperate) in real-time games of simultaneous moves.</a:t>
            </a:r>
          </a:p>
          <a:p>
            <a:r>
              <a:rPr lang="en-US" dirty="0"/>
              <a:t>40 training games, all play versus all, or using Glicko2 pairing system.</a:t>
            </a:r>
          </a:p>
          <a:p>
            <a:pPr lvl="1"/>
            <a:r>
              <a:rPr lang="en-US" dirty="0"/>
              <a:t>10 validation (and 10 test extra games).</a:t>
            </a:r>
          </a:p>
          <a:p>
            <a:r>
              <a:rPr lang="en-US" dirty="0"/>
              <a:t>Separated interface for 2 (N) player game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28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40 Games:  </a:t>
            </a:r>
            <a:r>
              <a:rPr lang="en-US" sz="2600" i="1" dirty="0"/>
              <a:t>accelerator, </a:t>
            </a:r>
            <a:r>
              <a:rPr lang="en-US" sz="2600" i="1" dirty="0" err="1"/>
              <a:t>akkaarrh</a:t>
            </a:r>
            <a:r>
              <a:rPr lang="en-US" sz="2600" i="1" dirty="0"/>
              <a:t>, asteroids, beekeeper, </a:t>
            </a:r>
            <a:r>
              <a:rPr lang="en-US" sz="2600" i="1" dirty="0" err="1"/>
              <a:t>bombergirl</a:t>
            </a:r>
            <a:r>
              <a:rPr lang="en-US" sz="2600" i="1" dirty="0"/>
              <a:t>, </a:t>
            </a:r>
            <a:r>
              <a:rPr lang="en-US" sz="2600" i="1" dirty="0" err="1"/>
              <a:t>breedingdragons</a:t>
            </a:r>
            <a:r>
              <a:rPr lang="en-US" sz="2600" i="1" dirty="0"/>
              <a:t>, </a:t>
            </a:r>
            <a:r>
              <a:rPr lang="en-US" sz="2600" i="1" dirty="0" err="1"/>
              <a:t>captureflag</a:t>
            </a:r>
            <a:r>
              <a:rPr lang="en-US" sz="2600" i="1" dirty="0"/>
              <a:t>, </a:t>
            </a:r>
            <a:r>
              <a:rPr lang="en-US" sz="2600" i="1" dirty="0" err="1"/>
              <a:t>competesokoban</a:t>
            </a:r>
            <a:r>
              <a:rPr lang="en-US" sz="2600" i="1" dirty="0"/>
              <a:t>, </a:t>
            </a:r>
            <a:r>
              <a:rPr lang="en-US" sz="2600" i="1" dirty="0" err="1"/>
              <a:t>copsNrobbers</a:t>
            </a:r>
            <a:r>
              <a:rPr lang="en-US" sz="2600" i="1" dirty="0"/>
              <a:t>, </a:t>
            </a:r>
            <a:r>
              <a:rPr lang="en-US" sz="2600" i="1" dirty="0" err="1"/>
              <a:t>donkeykong</a:t>
            </a:r>
            <a:r>
              <a:rPr lang="en-US" sz="2600" i="1" dirty="0"/>
              <a:t>, </a:t>
            </a:r>
            <a:r>
              <a:rPr lang="en-US" sz="2600" i="1" dirty="0" err="1"/>
              <a:t>dragonattack</a:t>
            </a:r>
            <a:r>
              <a:rPr lang="en-US" sz="2600" i="1" dirty="0"/>
              <a:t>, drowning, </a:t>
            </a:r>
            <a:r>
              <a:rPr lang="en-US" sz="2600" i="1" dirty="0" err="1"/>
              <a:t>egghunt</a:t>
            </a:r>
            <a:r>
              <a:rPr lang="en-US" sz="2600" i="1" dirty="0"/>
              <a:t>, fatty, firetruck, football, ghostbusters, </a:t>
            </a:r>
            <a:r>
              <a:rPr lang="en-US" sz="2600" i="1" dirty="0" err="1"/>
              <a:t>gotcha</a:t>
            </a:r>
            <a:r>
              <a:rPr lang="en-US" sz="2600" i="1" dirty="0"/>
              <a:t>, </a:t>
            </a:r>
            <a:r>
              <a:rPr lang="en-US" sz="2600" i="1" dirty="0" err="1"/>
              <a:t>isawsanta</a:t>
            </a:r>
            <a:r>
              <a:rPr lang="en-US" sz="2600" i="1" dirty="0"/>
              <a:t>, </a:t>
            </a:r>
            <a:r>
              <a:rPr lang="en-US" sz="2600" i="1" dirty="0" err="1"/>
              <a:t>klax</a:t>
            </a:r>
            <a:r>
              <a:rPr lang="en-US" sz="2600" i="1" dirty="0"/>
              <a:t>, mimic, minesweeper, minions, </a:t>
            </a:r>
            <a:r>
              <a:rPr lang="en-US" sz="2600" i="1" dirty="0" err="1"/>
              <a:t>oopsbrokeit</a:t>
            </a:r>
            <a:r>
              <a:rPr lang="en-US" sz="2600" i="1" dirty="0"/>
              <a:t>, reflection, rivalry, </a:t>
            </a:r>
            <a:r>
              <a:rPr lang="en-US" sz="2600" i="1" dirty="0" err="1"/>
              <a:t>romeoNjuliet</a:t>
            </a:r>
            <a:r>
              <a:rPr lang="en-US" sz="2600" i="1" dirty="0"/>
              <a:t>, </a:t>
            </a:r>
            <a:r>
              <a:rPr lang="en-US" sz="2600" i="1" dirty="0" err="1"/>
              <a:t>samaritan</a:t>
            </a:r>
            <a:r>
              <a:rPr lang="en-US" sz="2600" i="1" dirty="0"/>
              <a:t>, </a:t>
            </a:r>
            <a:r>
              <a:rPr lang="en-US" sz="2600" i="1" dirty="0" err="1"/>
              <a:t>sokoban</a:t>
            </a:r>
            <a:r>
              <a:rPr lang="en-US" sz="2600" i="1" dirty="0"/>
              <a:t>, steeplechase, </a:t>
            </a:r>
            <a:r>
              <a:rPr lang="en-US" sz="2600" i="1" dirty="0" err="1"/>
              <a:t>teamescape</a:t>
            </a:r>
            <a:r>
              <a:rPr lang="en-US" sz="2600" i="1" dirty="0"/>
              <a:t>, </a:t>
            </a:r>
            <a:r>
              <a:rPr lang="en-US" sz="2600" i="1" dirty="0" err="1"/>
              <a:t>thebridge</a:t>
            </a:r>
            <a:r>
              <a:rPr lang="en-US" sz="2600" i="1" dirty="0"/>
              <a:t>, </a:t>
            </a:r>
            <a:r>
              <a:rPr lang="en-US" sz="2600" i="1" dirty="0" err="1"/>
              <a:t>trainride</a:t>
            </a:r>
            <a:r>
              <a:rPr lang="en-US" sz="2600" i="1" dirty="0"/>
              <a:t>, </a:t>
            </a:r>
            <a:r>
              <a:rPr lang="en-US" sz="2600" i="1" dirty="0" err="1"/>
              <a:t>treasuremap</a:t>
            </a:r>
            <a:r>
              <a:rPr lang="en-US" sz="2600" i="1" dirty="0"/>
              <a:t>, </a:t>
            </a:r>
            <a:r>
              <a:rPr lang="en-US" sz="2600" i="1" dirty="0" err="1"/>
              <a:t>tron</a:t>
            </a:r>
            <a:r>
              <a:rPr lang="en-US" sz="2600" i="1" dirty="0"/>
              <a:t>, upgrade-x, </a:t>
            </a:r>
            <a:r>
              <a:rPr lang="en-US" sz="2600" i="1" dirty="0" err="1"/>
              <a:t>uphigh</a:t>
            </a:r>
            <a:r>
              <a:rPr lang="en-US" sz="2600" i="1" dirty="0"/>
              <a:t>, warzone, </a:t>
            </a:r>
            <a:r>
              <a:rPr lang="en-US" sz="2600" i="1" dirty="0" err="1"/>
              <a:t>watchout</a:t>
            </a:r>
            <a:r>
              <a:rPr lang="en-US" sz="2600" i="1" dirty="0"/>
              <a:t> </a:t>
            </a:r>
            <a:r>
              <a:rPr lang="en-US" sz="2600" dirty="0"/>
              <a:t>and</a:t>
            </a:r>
            <a:r>
              <a:rPr lang="en-US" sz="2600" i="1" dirty="0"/>
              <a:t> </a:t>
            </a:r>
            <a:r>
              <a:rPr lang="en-US" sz="2600" i="1" dirty="0" err="1"/>
              <a:t>wheelme</a:t>
            </a:r>
            <a:r>
              <a:rPr lang="en-US" sz="2600" i="1" dirty="0"/>
              <a:t>.</a:t>
            </a:r>
          </a:p>
          <a:p>
            <a:r>
              <a:rPr lang="en-US" dirty="0"/>
              <a:t>5 levels per game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Descriptions</a:t>
            </a:r>
          </a:p>
          <a:p>
            <a:pPr marL="742950" lvl="2" indent="-342900"/>
            <a:r>
              <a:rPr lang="en-US" dirty="0"/>
              <a:t>Set 1: </a:t>
            </a:r>
            <a:r>
              <a:rPr lang="en-US" sz="1800" dirty="0">
                <a:hlinkClick r:id="rId2"/>
              </a:rPr>
              <a:t>http://www.gvgai.net/training_set.php?rg=2001</a:t>
            </a:r>
            <a:endParaRPr lang="en-US" dirty="0"/>
          </a:p>
          <a:p>
            <a:pPr marL="742950" lvl="2" indent="-342900"/>
            <a:r>
              <a:rPr lang="en-US" dirty="0"/>
              <a:t>Set 2: </a:t>
            </a:r>
            <a:r>
              <a:rPr lang="en-US" sz="1800" dirty="0">
                <a:hlinkClick r:id="rId3"/>
              </a:rPr>
              <a:t>http://www.gvgai.net/training_set.php?rg=2002</a:t>
            </a:r>
            <a:endParaRPr lang="en-US" sz="1800" dirty="0"/>
          </a:p>
          <a:p>
            <a:pPr marL="742950" lvl="2" indent="-342900"/>
            <a:r>
              <a:rPr lang="en-US" sz="1800" dirty="0" err="1"/>
              <a:t>etc</a:t>
            </a:r>
            <a:r>
              <a:rPr lang="mr-IN" sz="1800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92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Game definition (first line)</a:t>
            </a:r>
          </a:p>
          <a:p>
            <a:pPr lvl="2"/>
            <a:r>
              <a:rPr lang="en-US" dirty="0" err="1"/>
              <a:t>Keywork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BasicGame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Parameters:</a:t>
            </a:r>
          </a:p>
          <a:p>
            <a:pPr lvl="3"/>
            <a:r>
              <a:rPr lang="en-US" dirty="0" err="1"/>
              <a:t>no_players</a:t>
            </a:r>
            <a:r>
              <a:rPr lang="en-US" dirty="0"/>
              <a:t>=N (default: 1).</a:t>
            </a:r>
          </a:p>
          <a:p>
            <a:pPr lvl="3"/>
            <a:r>
              <a:rPr lang="en-US" dirty="0" err="1"/>
              <a:t>square_size</a:t>
            </a:r>
            <a:r>
              <a:rPr lang="en-US" dirty="0"/>
              <a:t>=N</a:t>
            </a:r>
          </a:p>
          <a:p>
            <a:pPr lvl="3"/>
            <a:r>
              <a:rPr lang="en-US" dirty="0" err="1"/>
              <a:t>key_handler</a:t>
            </a:r>
            <a:r>
              <a:rPr lang="en-US" dirty="0"/>
              <a:t>={Pulse, Input} (default: Input).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Example (</a:t>
            </a:r>
            <a:r>
              <a:rPr lang="en-US" dirty="0" err="1"/>
              <a:t>Akka</a:t>
            </a:r>
            <a:r>
              <a:rPr lang="en-US" dirty="0"/>
              <a:t> </a:t>
            </a:r>
            <a:r>
              <a:rPr lang="en-US" dirty="0" err="1"/>
              <a:t>Arrh</a:t>
            </a:r>
            <a:r>
              <a:rPr lang="en-US" dirty="0"/>
              <a:t>):</a:t>
            </a:r>
          </a:p>
        </p:txBody>
      </p:sp>
      <p:pic>
        <p:nvPicPr>
          <p:cNvPr id="5" name="Picture 4" descr="AkkaArrh_Fi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31" y="5820253"/>
            <a:ext cx="6034941" cy="294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3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Sprite Set: defines the sprites that can appear in the game.</a:t>
            </a:r>
          </a:p>
          <a:p>
            <a:pPr lvl="2"/>
            <a:r>
              <a:rPr lang="en-US" dirty="0"/>
              <a:t>Sprite name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Sprite type (defined in the ontology – Java class):</a:t>
            </a:r>
          </a:p>
          <a:p>
            <a:pPr lvl="3"/>
            <a:r>
              <a:rPr lang="en-US" dirty="0"/>
              <a:t>Immovable, Portal, Resource, </a:t>
            </a:r>
            <a:r>
              <a:rPr lang="en-US" dirty="0" err="1"/>
              <a:t>MovingAvatar</a:t>
            </a:r>
            <a:r>
              <a:rPr lang="en-US" dirty="0"/>
              <a:t>, </a:t>
            </a:r>
            <a:r>
              <a:rPr lang="en-US" dirty="0" err="1"/>
              <a:t>RandomNPC</a:t>
            </a:r>
            <a:r>
              <a:rPr lang="en-US" dirty="0"/>
              <a:t>, </a:t>
            </a:r>
            <a:r>
              <a:rPr lang="is-IS" dirty="0"/>
              <a:t>…</a:t>
            </a:r>
            <a:endParaRPr lang="en-US" dirty="0"/>
          </a:p>
          <a:p>
            <a:pPr lvl="2"/>
            <a:r>
              <a:rPr lang="en-US" dirty="0"/>
              <a:t>Each type allows certain parameters:</a:t>
            </a:r>
          </a:p>
          <a:p>
            <a:pPr lvl="3"/>
            <a:r>
              <a:rPr lang="en-US" dirty="0"/>
              <a:t>Common: singleton, </a:t>
            </a:r>
            <a:r>
              <a:rPr lang="en-US" dirty="0" err="1"/>
              <a:t>img</a:t>
            </a:r>
            <a:r>
              <a:rPr lang="en-US" dirty="0"/>
              <a:t>, speed, invisible, hidden, </a:t>
            </a:r>
            <a:r>
              <a:rPr lang="is-IS" dirty="0"/>
              <a:t>…</a:t>
            </a:r>
            <a:endParaRPr lang="en-US" dirty="0"/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limit, cons, 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Allows nested definitions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Research in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Games: Benchmarks for AI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garry-kasparov-deep-blue-ib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51" y="2782703"/>
            <a:ext cx="2517861" cy="1617922"/>
          </a:xfrm>
          <a:prstGeom prst="rect">
            <a:avLst/>
          </a:prstGeom>
        </p:spPr>
      </p:pic>
      <p:pic>
        <p:nvPicPr>
          <p:cNvPr id="8" name="Picture 7" descr="minimax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41779"/>
            <a:ext cx="3637745" cy="2139440"/>
          </a:xfrm>
          <a:prstGeom prst="rect">
            <a:avLst/>
          </a:prstGeom>
        </p:spPr>
      </p:pic>
      <p:pic>
        <p:nvPicPr>
          <p:cNvPr id="6" name="Picture 5" descr="pok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" y="2533604"/>
            <a:ext cx="2519811" cy="1574882"/>
          </a:xfrm>
          <a:prstGeom prst="rect">
            <a:avLst/>
          </a:prstGeom>
        </p:spPr>
      </p:pic>
      <p:pic>
        <p:nvPicPr>
          <p:cNvPr id="7" name="Picture 6" descr="tuplesOthell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38" y="2006709"/>
            <a:ext cx="2748364" cy="2235070"/>
          </a:xfrm>
          <a:prstGeom prst="rect">
            <a:avLst/>
          </a:prstGeom>
        </p:spPr>
      </p:pic>
      <p:pic>
        <p:nvPicPr>
          <p:cNvPr id="12" name="Picture 11" descr="Alpha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44" y="2601278"/>
            <a:ext cx="2842284" cy="1906914"/>
          </a:xfrm>
          <a:prstGeom prst="rect">
            <a:avLst/>
          </a:prstGeom>
        </p:spPr>
      </p:pic>
      <p:pic>
        <p:nvPicPr>
          <p:cNvPr id="9" name="Picture 8" descr="octopu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3972375"/>
            <a:ext cx="2838450" cy="2352675"/>
          </a:xfrm>
          <a:prstGeom prst="rect">
            <a:avLst/>
          </a:prstGeom>
        </p:spPr>
      </p:pic>
      <p:pic>
        <p:nvPicPr>
          <p:cNvPr id="10" name="Picture 9" descr="mct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3" y="4575797"/>
            <a:ext cx="4385524" cy="19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679425"/>
          </a:xfrm>
        </p:spPr>
        <p:txBody>
          <a:bodyPr/>
          <a:lstStyle/>
          <a:p>
            <a:r>
              <a:rPr lang="en-US" dirty="0"/>
              <a:t>VGDL (Asteroids </a:t>
            </a:r>
            <a:r>
              <a:rPr lang="en-US" dirty="0" err="1"/>
              <a:t>SpriteSet</a:t>
            </a:r>
            <a:r>
              <a:rPr lang="en-US" dirty="0"/>
              <a:t>):</a:t>
            </a:r>
            <a:endParaRPr lang="en-GB" dirty="0"/>
          </a:p>
        </p:txBody>
      </p:sp>
      <p:pic>
        <p:nvPicPr>
          <p:cNvPr id="4" name="Picture 3" descr="AsteroidsSprite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15" y="2172527"/>
            <a:ext cx="6030055" cy="4578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7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Interaction Set: defines the interactions that can occur in the game.</a:t>
            </a:r>
          </a:p>
          <a:p>
            <a:pPr lvl="2"/>
            <a:r>
              <a:rPr lang="en-US" dirty="0"/>
              <a:t>Two sprite names</a:t>
            </a:r>
          </a:p>
          <a:p>
            <a:pPr marL="1371600" lvl="3" indent="0">
              <a:buNone/>
            </a:pPr>
            <a:r>
              <a:rPr lang="en-US" sz="1800" i="1" dirty="0"/>
              <a:t>(Or more: contracted interactions)</a:t>
            </a:r>
          </a:p>
          <a:p>
            <a:pPr lvl="2"/>
            <a:r>
              <a:rPr lang="en-US" dirty="0"/>
              <a:t>Effect name (defined in the ontology – Java class)</a:t>
            </a:r>
          </a:p>
          <a:p>
            <a:pPr lvl="2"/>
            <a:r>
              <a:rPr lang="en-US" dirty="0"/>
              <a:t>Each effect allows certain parameters:</a:t>
            </a:r>
          </a:p>
          <a:p>
            <a:pPr lvl="3"/>
            <a:r>
              <a:rPr lang="en-US" dirty="0"/>
              <a:t>Common: </a:t>
            </a:r>
            <a:r>
              <a:rPr lang="en-US" dirty="0" err="1"/>
              <a:t>scoreChange</a:t>
            </a:r>
            <a:r>
              <a:rPr lang="en-US" dirty="0"/>
              <a:t>, repeat, </a:t>
            </a:r>
            <a:r>
              <a:rPr lang="en-US" b="1" dirty="0"/>
              <a:t>enabled</a:t>
            </a:r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</a:t>
            </a:r>
            <a:r>
              <a:rPr lang="en-US" dirty="0" err="1"/>
              <a:t>pixelPerfect</a:t>
            </a:r>
            <a:endParaRPr lang="en-US" dirty="0"/>
          </a:p>
          <a:p>
            <a:pPr lvl="2"/>
            <a:r>
              <a:rPr lang="en-US" dirty="0"/>
              <a:t>Effects are executed sequentially every 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37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2329"/>
          </a:xfrm>
        </p:spPr>
        <p:txBody>
          <a:bodyPr>
            <a:normAutofit/>
          </a:bodyPr>
          <a:lstStyle/>
          <a:p>
            <a:r>
              <a:rPr lang="en-US" sz="2800" dirty="0"/>
              <a:t>VGDL (</a:t>
            </a:r>
            <a:r>
              <a:rPr lang="en-US" sz="2800" dirty="0" err="1"/>
              <a:t>CropsNRobbers</a:t>
            </a:r>
            <a:r>
              <a:rPr lang="en-US" sz="2800" dirty="0"/>
              <a:t> and Gotcha </a:t>
            </a:r>
            <a:r>
              <a:rPr lang="en-US" sz="2800" dirty="0" err="1"/>
              <a:t>InteractionSet</a:t>
            </a:r>
            <a:r>
              <a:rPr lang="en-US" sz="2800" dirty="0"/>
              <a:t>):</a:t>
            </a:r>
          </a:p>
        </p:txBody>
      </p:sp>
      <p:pic>
        <p:nvPicPr>
          <p:cNvPr id="4" name="Picture 3" descr="GotchaInteractio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1" y="4326124"/>
            <a:ext cx="8559044" cy="1481373"/>
          </a:xfrm>
          <a:prstGeom prst="rect">
            <a:avLst/>
          </a:prstGeom>
        </p:spPr>
      </p:pic>
      <p:pic>
        <p:nvPicPr>
          <p:cNvPr id="5" name="Picture 4" descr="CropsNRobbers_Interac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7" y="2549300"/>
            <a:ext cx="6279683" cy="13061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4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57801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Termination Set: determines the conditions that finish the game and winner(s).</a:t>
            </a:r>
          </a:p>
          <a:p>
            <a:pPr lvl="2"/>
            <a:r>
              <a:rPr lang="en-US" dirty="0"/>
              <a:t>Termination type:</a:t>
            </a:r>
          </a:p>
          <a:p>
            <a:pPr lvl="3"/>
            <a:r>
              <a:rPr lang="en-US" dirty="0"/>
              <a:t>Timeout, </a:t>
            </a:r>
            <a:r>
              <a:rPr lang="en-US" dirty="0" err="1"/>
              <a:t>TimeoutScoreCount,SpriteCounter</a:t>
            </a:r>
            <a:r>
              <a:rPr lang="en-US" dirty="0"/>
              <a:t>, </a:t>
            </a:r>
            <a:r>
              <a:rPr lang="en-US" dirty="0" err="1"/>
              <a:t>MultiSpriteCounter</a:t>
            </a:r>
            <a:endParaRPr lang="en-US" dirty="0"/>
          </a:p>
          <a:p>
            <a:pPr lvl="2"/>
            <a:r>
              <a:rPr lang="en-US" dirty="0"/>
              <a:t>Parameters: </a:t>
            </a:r>
            <a:r>
              <a:rPr lang="en-US" dirty="0" err="1"/>
              <a:t>stype</a:t>
            </a:r>
            <a:r>
              <a:rPr lang="en-US" dirty="0"/>
              <a:t>, limit, win, </a:t>
            </a:r>
            <a:r>
              <a:rPr lang="en-US" dirty="0" err="1"/>
              <a:t>scoreCount</a:t>
            </a:r>
            <a:endParaRPr lang="en-US" dirty="0"/>
          </a:p>
          <a:p>
            <a:pPr lvl="2"/>
            <a:r>
              <a:rPr lang="en-US" dirty="0"/>
              <a:t>Allows multiple conditions.</a:t>
            </a:r>
          </a:p>
          <a:p>
            <a:pPr lvl="2"/>
            <a:r>
              <a:rPr lang="en-US" dirty="0"/>
              <a:t>Checked in sequence.</a:t>
            </a:r>
          </a:p>
          <a:p>
            <a:pPr lvl="2"/>
            <a:r>
              <a:rPr lang="en-US" dirty="0"/>
              <a:t>Default engine ending</a:t>
            </a:r>
            <a:r>
              <a:rPr lang="en-US" dirty="0">
                <a:sym typeface="Wingdings"/>
              </a:rPr>
              <a:t>:</a:t>
            </a:r>
            <a:r>
              <a:rPr lang="en-US" dirty="0"/>
              <a:t> (all) lose after 2000 ticks.</a:t>
            </a:r>
          </a:p>
          <a:p>
            <a:pPr lvl="3"/>
            <a:r>
              <a:rPr lang="en-US" dirty="0"/>
              <a:t>Check </a:t>
            </a:r>
            <a:r>
              <a:rPr lang="en-US" dirty="0" err="1"/>
              <a:t>core.competition.CompetitionParameters.java</a:t>
            </a:r>
            <a:r>
              <a:rPr lang="en-US" dirty="0"/>
              <a:t>: </a:t>
            </a:r>
            <a:r>
              <a:rPr lang="en-US" i="1" dirty="0"/>
              <a:t>MAX_TIMESTEPS</a:t>
            </a:r>
            <a:r>
              <a:rPr lang="en-US" dirty="0"/>
              <a:t> variable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25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3352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VGDL (Asteroids and Steeplechase </a:t>
            </a:r>
            <a:r>
              <a:rPr lang="en-US" dirty="0" err="1"/>
              <a:t>TerminationSet</a:t>
            </a:r>
            <a:r>
              <a:rPr lang="en-US" dirty="0"/>
              <a:t>):</a:t>
            </a:r>
          </a:p>
        </p:txBody>
      </p:sp>
      <p:pic>
        <p:nvPicPr>
          <p:cNvPr id="4" name="Picture 3" descr="AsteroidsTermi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97" y="2937496"/>
            <a:ext cx="6352759" cy="1298374"/>
          </a:xfrm>
          <a:prstGeom prst="rect">
            <a:avLst/>
          </a:prstGeom>
        </p:spPr>
      </p:pic>
      <p:pic>
        <p:nvPicPr>
          <p:cNvPr id="5" name="Picture 4" descr="SteepleChaseTermina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" y="4870477"/>
            <a:ext cx="7827992" cy="9433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6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84766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Level Mapping: maps characters to sprite types</a:t>
            </a:r>
          </a:p>
          <a:p>
            <a:pPr lvl="2"/>
            <a:r>
              <a:rPr lang="en-US" dirty="0"/>
              <a:t>Upper case letters reserved for avatars</a:t>
            </a:r>
          </a:p>
          <a:p>
            <a:pPr lvl="2"/>
            <a:r>
              <a:rPr lang="en-US" dirty="0"/>
              <a:t>One character can map to N sprites.</a:t>
            </a:r>
          </a:p>
          <a:p>
            <a:pPr lvl="1"/>
            <a:r>
              <a:rPr lang="en-US" dirty="0" err="1"/>
              <a:t>Sokoban</a:t>
            </a:r>
            <a:r>
              <a:rPr lang="en-US" dirty="0"/>
              <a:t> level mapping and level:</a:t>
            </a:r>
          </a:p>
          <a:p>
            <a:pPr lvl="1"/>
            <a:endParaRPr lang="en-US" dirty="0"/>
          </a:p>
        </p:txBody>
      </p:sp>
      <p:pic>
        <p:nvPicPr>
          <p:cNvPr id="4" name="Picture 3" descr="sokobanLevel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3" y="4467451"/>
            <a:ext cx="7788494" cy="1829512"/>
          </a:xfrm>
          <a:prstGeom prst="rect">
            <a:avLst/>
          </a:prstGeom>
        </p:spPr>
      </p:pic>
      <p:pic>
        <p:nvPicPr>
          <p:cNvPr id="5" name="Picture 4" descr="sokobanLev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79" y="4467451"/>
            <a:ext cx="952500" cy="177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92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Agents:</a:t>
            </a:r>
          </a:p>
          <a:p>
            <a:pPr lvl="1"/>
            <a:r>
              <a:rPr lang="en-US" dirty="0" err="1"/>
              <a:t>Agent.java</a:t>
            </a:r>
            <a:endParaRPr lang="en-US" dirty="0"/>
          </a:p>
          <a:p>
            <a:pPr lvl="1"/>
            <a:r>
              <a:rPr lang="en-US" dirty="0"/>
              <a:t>Inherits from </a:t>
            </a:r>
            <a:r>
              <a:rPr lang="en-US" dirty="0" err="1"/>
              <a:t>AbstractMultiPlayer.java</a:t>
            </a:r>
            <a:endParaRPr lang="en-US" dirty="0"/>
          </a:p>
          <a:p>
            <a:pPr lvl="1"/>
            <a:r>
              <a:rPr lang="en-US" dirty="0"/>
              <a:t>Constructor:</a:t>
            </a:r>
          </a:p>
          <a:p>
            <a:pPr lvl="2"/>
            <a:r>
              <a:rPr lang="en-US" dirty="0" err="1"/>
              <a:t>StateObservationMulti</a:t>
            </a:r>
            <a:endParaRPr lang="en-US" dirty="0"/>
          </a:p>
          <a:p>
            <a:pPr lvl="2"/>
            <a:r>
              <a:rPr lang="en-US" dirty="0" err="1"/>
              <a:t>ElapsedCpuTimer</a:t>
            </a:r>
            <a:r>
              <a:rPr lang="en-US" dirty="0"/>
              <a:t> (1s)</a:t>
            </a:r>
          </a:p>
          <a:p>
            <a:pPr lvl="2"/>
            <a:r>
              <a:rPr lang="en-US" dirty="0" err="1"/>
              <a:t>PlayerID</a:t>
            </a:r>
            <a:r>
              <a:rPr lang="en-US" dirty="0"/>
              <a:t> (0 .. 1)</a:t>
            </a:r>
          </a:p>
          <a:p>
            <a:pPr lvl="1"/>
            <a:r>
              <a:rPr lang="en-US" dirty="0"/>
              <a:t>Act: </a:t>
            </a:r>
            <a:r>
              <a:rPr lang="en-US" dirty="0" err="1"/>
              <a:t>StateObservationMulti</a:t>
            </a:r>
            <a:r>
              <a:rPr lang="en-US" dirty="0"/>
              <a:t> and </a:t>
            </a:r>
            <a:r>
              <a:rPr lang="en-US" dirty="0" err="1"/>
              <a:t>ElapsedCpuTimer</a:t>
            </a:r>
            <a:r>
              <a:rPr lang="en-US" dirty="0"/>
              <a:t>  (40ms)</a:t>
            </a:r>
          </a:p>
          <a:p>
            <a:pPr lvl="1"/>
            <a:r>
              <a:rPr lang="en-US" dirty="0"/>
              <a:t>Documentation: </a:t>
            </a:r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/wiki/Creating-Multi-Player-Controllers</a:t>
            </a:r>
          </a:p>
          <a:p>
            <a:pPr lvl="1"/>
            <a:r>
              <a:rPr lang="en-US" dirty="0"/>
              <a:t>Search for them in: </a:t>
            </a:r>
            <a:r>
              <a:rPr lang="en-US" i="1" dirty="0" err="1"/>
              <a:t>tracks.multiPlayer</a:t>
            </a:r>
            <a:r>
              <a:rPr lang="en-US" i="1" dirty="0"/>
              <a:t>.*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9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23705"/>
          </a:xfrm>
        </p:spPr>
        <p:txBody>
          <a:bodyPr>
            <a:normAutofit/>
          </a:bodyPr>
          <a:lstStyle/>
          <a:p>
            <a:r>
              <a:rPr lang="en-US"/>
              <a:t>Sample Random Controller: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70" y="2323905"/>
            <a:ext cx="6747608" cy="42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8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do the agents see?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Game tick, game over, world dimensions.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/wiki/Querying-the-state-of-the-game-(2-Player)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2"/>
            <a:r>
              <a:rPr lang="en-US" dirty="0"/>
              <a:t>Score and winner</a:t>
            </a:r>
          </a:p>
          <a:p>
            <a:pPr lvl="2"/>
            <a:r>
              <a:rPr lang="en-US" dirty="0"/>
              <a:t>All by player ID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/wiki/Information-about-the-state-of-the-Avatars-(2-Player)</a:t>
            </a:r>
          </a:p>
          <a:p>
            <a:pPr lvl="1"/>
            <a:r>
              <a:rPr lang="en-US" dirty="0"/>
              <a:t>Available actions, by player ID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6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the agents act?</a:t>
            </a:r>
          </a:p>
          <a:p>
            <a:pPr lvl="1"/>
            <a:r>
              <a:rPr lang="en-GB" dirty="0"/>
              <a:t>2-Player games have simultaneous moves.</a:t>
            </a:r>
          </a:p>
          <a:p>
            <a:pPr lvl="1"/>
            <a:r>
              <a:rPr lang="en-GB" dirty="0"/>
              <a:t>Forward model:</a:t>
            </a:r>
          </a:p>
          <a:p>
            <a:pPr lvl="2"/>
            <a:r>
              <a:rPr lang="en-GB" dirty="0"/>
              <a:t>copy()</a:t>
            </a:r>
          </a:p>
          <a:p>
            <a:pPr lvl="2"/>
            <a:r>
              <a:rPr lang="en-GB" dirty="0"/>
              <a:t>advance(</a:t>
            </a:r>
            <a:r>
              <a:rPr lang="en-GB" dirty="0" err="1"/>
              <a:t>Types.ACTIONS</a:t>
            </a:r>
            <a:r>
              <a:rPr lang="en-GB" dirty="0"/>
              <a:t>[] actions)</a:t>
            </a:r>
          </a:p>
          <a:p>
            <a:pPr lvl="3"/>
            <a:r>
              <a:rPr lang="en-GB" dirty="0"/>
              <a:t>array of actions for all players in the game, </a:t>
            </a:r>
          </a:p>
          <a:p>
            <a:pPr lvl="3"/>
            <a:r>
              <a:rPr lang="en-GB" dirty="0"/>
              <a:t>index in the array corresponding to </a:t>
            </a:r>
            <a:r>
              <a:rPr lang="en-GB" dirty="0" err="1"/>
              <a:t>playerID</a:t>
            </a:r>
            <a:r>
              <a:rPr lang="en-GB" dirty="0"/>
              <a:t>.</a:t>
            </a:r>
          </a:p>
          <a:p>
            <a:r>
              <a:rPr lang="en-GB" dirty="0"/>
              <a:t>Sample controllers:</a:t>
            </a:r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/simple: </a:t>
            </a:r>
            <a:r>
              <a:rPr lang="en-GB" dirty="0" err="1"/>
              <a:t>doNothing</a:t>
            </a:r>
            <a:r>
              <a:rPr lang="en-GB" dirty="0"/>
              <a:t>, random, </a:t>
            </a:r>
            <a:r>
              <a:rPr lang="en-GB" dirty="0" err="1"/>
              <a:t>oneStepLookAhead</a:t>
            </a:r>
            <a:endParaRPr lang="en-GB" dirty="0"/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/advanced: MCTS, RHEA, </a:t>
            </a:r>
            <a:r>
              <a:rPr lang="en-GB" dirty="0" err="1"/>
              <a:t>RandomSearch</a:t>
            </a:r>
            <a:endParaRPr lang="en-GB" dirty="0"/>
          </a:p>
          <a:p>
            <a:pPr lvl="1"/>
            <a:endParaRPr lang="en-GB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dirty="0"/>
              <a:t>Video game-based AI Competitions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30257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72" y="230257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226898"/>
            <a:ext cx="2725768" cy="214472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510868" y="4542619"/>
            <a:ext cx="0" cy="77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75506" y="4542620"/>
            <a:ext cx="0" cy="67188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338584" y="4542619"/>
            <a:ext cx="0" cy="6718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69" y="5214507"/>
            <a:ext cx="2042473" cy="15368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1" y="5214507"/>
            <a:ext cx="2042473" cy="15368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47" y="5214507"/>
            <a:ext cx="2042473" cy="15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5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b="1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69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All games and levels are in:</a:t>
            </a:r>
          </a:p>
          <a:p>
            <a:pPr lvl="1"/>
            <a:r>
              <a:rPr lang="en-GB" dirty="0"/>
              <a:t>examples/2player/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161246"/>
            <a:ext cx="561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7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in: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" y="2785805"/>
            <a:ext cx="8094785" cy="35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8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 (II)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5" y="2954393"/>
            <a:ext cx="7493977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dirty="0"/>
              <a:t>examples/</a:t>
            </a:r>
            <a:r>
              <a:rPr lang="en-US" sz="2800" dirty="0" err="1"/>
              <a:t>gameDesign</a:t>
            </a:r>
            <a:r>
              <a:rPr lang="en-US" sz="2800" dirty="0"/>
              <a:t>/ has version of these games that are </a:t>
            </a:r>
            <a:r>
              <a:rPr lang="en-US" sz="2800" dirty="0" err="1"/>
              <a:t>parameterizables</a:t>
            </a:r>
            <a:endParaRPr lang="en-US" sz="2800" dirty="0"/>
          </a:p>
          <a:p>
            <a:r>
              <a:rPr lang="en-US" sz="2800" dirty="0" err="1"/>
              <a:t>SpriteSet</a:t>
            </a:r>
            <a:r>
              <a:rPr lang="en-US" sz="2800" dirty="0"/>
              <a:t> of examples/</a:t>
            </a:r>
            <a:r>
              <a:rPr lang="en-US" sz="2800" dirty="0" err="1"/>
              <a:t>gameDesign</a:t>
            </a:r>
            <a:r>
              <a:rPr lang="en-US" sz="2800" dirty="0"/>
              <a:t>/</a:t>
            </a:r>
            <a:r>
              <a:rPr lang="en-US" sz="2800" dirty="0" err="1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InteractionSet</a:t>
            </a:r>
            <a:r>
              <a:rPr lang="en-US" sz="2800" dirty="0"/>
              <a:t> can be also parameterized: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Parameters are defined in a new Set: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1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How to parameterize: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Components:</a:t>
            </a:r>
          </a:p>
          <a:p>
            <a:pPr lvl="1"/>
            <a:r>
              <a:rPr lang="en-US" sz="2400" dirty="0"/>
              <a:t>Name of the parameter</a:t>
            </a:r>
          </a:p>
          <a:p>
            <a:pPr lvl="1"/>
            <a:r>
              <a:rPr lang="en-US" sz="2400" i="1" dirty="0"/>
              <a:t>values</a:t>
            </a:r>
            <a:r>
              <a:rPr lang="en-US" sz="2400" dirty="0"/>
              <a:t>: Range and increments of the parameter</a:t>
            </a:r>
          </a:p>
          <a:p>
            <a:pPr lvl="1"/>
            <a:r>
              <a:rPr lang="en-US" sz="2400" i="1" dirty="0"/>
              <a:t>string</a:t>
            </a:r>
            <a:r>
              <a:rPr lang="en-US" sz="2400" dirty="0"/>
              <a:t>: Human readable name for parameter (no spaces)</a:t>
            </a:r>
          </a:p>
          <a:p>
            <a:pPr lvl="1"/>
            <a:r>
              <a:rPr lang="en-US" sz="2400" i="1" dirty="0"/>
              <a:t>value</a:t>
            </a:r>
            <a:r>
              <a:rPr lang="en-US" sz="2400" dirty="0"/>
              <a:t> (Optional): sets a final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1890" y="2177618"/>
            <a:ext cx="8104910" cy="1368152"/>
            <a:chOff x="692726" y="2316163"/>
            <a:chExt cx="8104910" cy="13681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316163"/>
              <a:ext cx="8104910" cy="5074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860592"/>
              <a:ext cx="8104909" cy="343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3231568"/>
              <a:ext cx="8104909" cy="452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966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Double, </a:t>
            </a:r>
            <a:r>
              <a:rPr lang="en-US" sz="2400" dirty="0" err="1"/>
              <a:t>Int</a:t>
            </a:r>
            <a:r>
              <a:rPr lang="en-US" sz="2400" dirty="0"/>
              <a:t> or Boolean</a:t>
            </a:r>
          </a:p>
          <a:p>
            <a:pPr lvl="1"/>
            <a:r>
              <a:rPr lang="en-US" sz="2400" dirty="0"/>
              <a:t>Range and increments of the parameter</a:t>
            </a:r>
          </a:p>
          <a:p>
            <a:pPr marL="514350" lvl="1" indent="0" algn="ctr">
              <a:buNone/>
            </a:pPr>
            <a:r>
              <a:rPr lang="en-US" sz="2000" b="1" dirty="0" err="1"/>
              <a:t>lower_bound:increment:upper_bound</a:t>
            </a:r>
            <a:endParaRPr lang="en-US" b="1" dirty="0"/>
          </a:p>
          <a:p>
            <a:pPr marL="514350" lvl="1" indent="0" algn="ctr">
              <a:buNone/>
            </a:pPr>
            <a:r>
              <a:rPr lang="en-US" sz="1800" i="1" dirty="0"/>
              <a:t>Example: 0.1:0.1:1.0 -&gt; [0.1, 0.2, 0.3, 0.4, 0.5, 0.6, 0.7, 0.8, 0.9, 1.0]</a:t>
            </a:r>
          </a:p>
          <a:p>
            <a:pPr marL="514350" lvl="1" indent="0" algn="ctr">
              <a:buNone/>
            </a:pPr>
            <a:r>
              <a:rPr lang="en-US" sz="1800" i="1" dirty="0"/>
              <a:t>Example: </a:t>
            </a:r>
            <a:r>
              <a:rPr lang="en-US" sz="1800" i="1" dirty="0" err="1"/>
              <a:t>True:False</a:t>
            </a:r>
            <a:r>
              <a:rPr lang="en-US" sz="1800" i="1" dirty="0"/>
              <a:t> -&gt; [True, False]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1995060"/>
            <a:ext cx="8104910" cy="1618889"/>
            <a:chOff x="581890" y="1870365"/>
            <a:chExt cx="8104910" cy="161888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2535383" y="1870365"/>
              <a:ext cx="1745669" cy="16188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553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Same type (no syntax checking)</a:t>
            </a:r>
          </a:p>
          <a:p>
            <a:pPr lvl="1"/>
            <a:r>
              <a:rPr lang="en-US" sz="2400" dirty="0"/>
              <a:t>Can be outside range</a:t>
            </a:r>
          </a:p>
          <a:p>
            <a:pPr lvl="1"/>
            <a:r>
              <a:rPr lang="en-US" sz="2400" dirty="0"/>
              <a:t>Good for testing and setting final value</a:t>
            </a:r>
          </a:p>
          <a:p>
            <a:pPr lvl="1"/>
            <a:r>
              <a:rPr lang="en-US" sz="2400" dirty="0"/>
              <a:t>Optional: If no value is indicated, it will be sampled from </a:t>
            </a:r>
            <a:r>
              <a:rPr lang="en-US" sz="2400" i="1" dirty="0"/>
              <a:t>values.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2244439"/>
            <a:ext cx="8229600" cy="1521909"/>
            <a:chOff x="581890" y="1856505"/>
            <a:chExt cx="8229600" cy="152190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7287496" y="1856505"/>
              <a:ext cx="1523994" cy="1295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122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i="1" dirty="0"/>
              <a:t>General</a:t>
            </a:r>
            <a:r>
              <a:rPr lang="en-US" dirty="0"/>
              <a:t> Video Game Playing?</a:t>
            </a:r>
            <a:endParaRPr lang="en-US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25553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94" y="225553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179858"/>
            <a:ext cx="2725768" cy="2144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79" y="5214507"/>
            <a:ext cx="2042473" cy="15368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10868" y="4542618"/>
            <a:ext cx="1871132" cy="515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97116" y="4408244"/>
            <a:ext cx="0" cy="64962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33609" y="4542618"/>
            <a:ext cx="2204975" cy="515246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1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3028832"/>
            <a:ext cx="8207024" cy="2499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Creating a game: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Example of </a:t>
            </a:r>
            <a:r>
              <a:rPr lang="en-US" sz="2400" dirty="0" err="1"/>
              <a:t>int</a:t>
            </a:r>
            <a:r>
              <a:rPr lang="en-US" sz="2400" dirty="0"/>
              <a:t>[] initialization:</a:t>
            </a:r>
          </a:p>
          <a:p>
            <a:pPr lvl="2"/>
            <a:r>
              <a:rPr lang="en-US" i="1" dirty="0"/>
              <a:t>‘2’ </a:t>
            </a:r>
            <a:r>
              <a:rPr lang="en-US" dirty="0"/>
              <a:t>for</a:t>
            </a:r>
            <a:r>
              <a:rPr lang="en-US" i="1" dirty="0"/>
              <a:t> </a:t>
            </a:r>
            <a:r>
              <a:rPr lang="nb-NO" i="1" dirty="0" err="1"/>
              <a:t>values</a:t>
            </a:r>
            <a:r>
              <a:rPr lang="nb-NO" i="1" dirty="0"/>
              <a:t>=0.1:0.1:1.0</a:t>
            </a:r>
            <a:r>
              <a:rPr lang="nb-NO" dirty="0"/>
              <a:t> -&gt; 0.1 + 2*0.1 = </a:t>
            </a:r>
            <a:r>
              <a:rPr lang="nb-NO" b="1" u="sng" dirty="0"/>
              <a:t>0.3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879272" y="5056909"/>
            <a:ext cx="124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Three execution modes: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3170883"/>
            <a:ext cx="8783782" cy="20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2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34A0-4F56-9743-8ED9-46375B47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AC1C7-3566-1A4C-B177-FE3CF04E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(sample video)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51C7-35BB-4343-A85D-C313B732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b="1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8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GVGAI for Game Design</a:t>
            </a:r>
          </a:p>
        </p:txBody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Goal: Given two simulation depths (D1, D2), we want to generate games where agents with D1 win more often than agents with D2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Evolve the parameters of the game Aliens in order to </a:t>
            </a:r>
            <a:r>
              <a:rPr lang="en-US" dirty="0" err="1"/>
              <a:t>favour</a:t>
            </a:r>
            <a:r>
              <a:rPr lang="en-US" dirty="0"/>
              <a:t>: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long simulation depth vs short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short simulation depth vs long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How do those games look like? What game parameters </a:t>
            </a:r>
            <a:r>
              <a:rPr lang="en-US" dirty="0" err="1"/>
              <a:t>favour</a:t>
            </a:r>
            <a:r>
              <a:rPr lang="en-US" dirty="0"/>
              <a:t> for good reactive agents / longer look-</a:t>
            </a:r>
            <a:r>
              <a:rPr lang="en-US" dirty="0" err="1"/>
              <a:t>aheads</a:t>
            </a:r>
            <a:r>
              <a:rPr lang="en-US" dirty="0"/>
              <a:t>?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Shape 8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766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Parameter (search) Space:</a:t>
            </a: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2695638"/>
            <a:ext cx="8191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071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313300" y="1342100"/>
            <a:ext cx="8929500" cy="4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Algorithm: </a:t>
            </a:r>
            <a:r>
              <a:rPr lang="en-US" sz="3000" b="1" dirty="0"/>
              <a:t>N-Tuple Bandit EA</a:t>
            </a:r>
            <a:endParaRPr sz="3000" b="1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Fitness function:</a:t>
            </a:r>
            <a:endParaRPr sz="3000" dirty="0"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1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2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75" y="2086050"/>
            <a:ext cx="4782875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49" y="5842950"/>
            <a:ext cx="4744002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8" y="6282200"/>
            <a:ext cx="8191927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096" y="5219125"/>
            <a:ext cx="7738178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663" y="3949113"/>
            <a:ext cx="6089675" cy="49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3844" y="4771722"/>
            <a:ext cx="6089305" cy="4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013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Agent: Rolling Horizon Evolutionary Algorithm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20, D</a:t>
            </a:r>
            <a:r>
              <a:rPr lang="en-US" baseline="-25000"/>
              <a:t>2</a:t>
            </a:r>
            <a:r>
              <a:rPr lang="en-US"/>
              <a:t> = 5 (20-5)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5, D</a:t>
            </a:r>
            <a:r>
              <a:rPr lang="en-US" baseline="-25000"/>
              <a:t>2</a:t>
            </a:r>
            <a:r>
              <a:rPr lang="en-US"/>
              <a:t> = 20 (5-20)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10000 evaluations each.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Neighbours: 100; k-explore: sqrt(2)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Validation: 20 games played with D</a:t>
            </a:r>
            <a:r>
              <a:rPr lang="en-US" baseline="-25000"/>
              <a:t>1 </a:t>
            </a:r>
            <a:r>
              <a:rPr lang="en-US"/>
              <a:t>and D</a:t>
            </a:r>
            <a:r>
              <a:rPr lang="en-US" baseline="-25000"/>
              <a:t>2</a:t>
            </a:r>
            <a:r>
              <a:rPr lang="en-US"/>
              <a:t>, with 20 different fixed seeds.</a:t>
            </a:r>
            <a:endParaRPr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3463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50" y="5923500"/>
            <a:ext cx="91440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fitness per evaluation</a:t>
            </a:r>
            <a:endParaRPr/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63" y="1417650"/>
            <a:ext cx="5945680" cy="4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63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cumulated average</a:t>
            </a:r>
            <a:endParaRPr/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300" y="1997050"/>
            <a:ext cx="4094174" cy="308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75" y="1997050"/>
            <a:ext cx="4094176" cy="30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23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76799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Creating agents that can play any (board) game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First AIII GGP Competition, by the Stanford University Logic Group [</a:t>
            </a:r>
            <a:r>
              <a:rPr lang="en-US" sz="3000" i="1" dirty="0" err="1"/>
              <a:t>Genesereth</a:t>
            </a:r>
            <a:r>
              <a:rPr lang="en-US" sz="3000" i="1" dirty="0"/>
              <a:t> and Love, 2005</a:t>
            </a:r>
            <a:r>
              <a:rPr lang="en-US" sz="3000" dirty="0"/>
              <a:t>]</a:t>
            </a:r>
          </a:p>
          <a:p>
            <a:r>
              <a:rPr lang="en-US" sz="3000" dirty="0"/>
              <a:t>At least 1s decision time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ggp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2" y="2492447"/>
            <a:ext cx="5859356" cy="25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4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 runs, cumulated average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03275"/>
            <a:ext cx="4057551" cy="30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50" y="1981171"/>
            <a:ext cx="4094174" cy="314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827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(20-5; Best Sampled)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488" y="1417650"/>
            <a:ext cx="6055027" cy="45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714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(5-20; Best Evaluated)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306" y="1417650"/>
            <a:ext cx="6001381" cy="4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419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(20-5)</a:t>
            </a:r>
            <a:endParaRPr/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03325"/>
            <a:ext cx="8229599" cy="26513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8" name="Shape 878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61.65 (0.92)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101.85 (4.45)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65.45 (1.17)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133.65 (1.79)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9" name="Shape 8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536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(20-5) Sample</a:t>
            </a:r>
            <a:endParaRPr/>
          </a:p>
        </p:txBody>
      </p:sp>
      <p:pic>
        <p:nvPicPr>
          <p:cNvPr id="6" name="20-5byRHEA20">
            <a:hlinkClick r:id="" action="ppaction://media"/>
            <a:extLst>
              <a:ext uri="{FF2B5EF4-FFF2-40B4-BE49-F238E27FC236}">
                <a16:creationId xmlns:a16="http://schemas.microsoft.com/office/drawing/2014/main" id="{A3F7AD07-EAC9-AF4E-86F1-ED9F89BEE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44" y="2062716"/>
            <a:ext cx="8577664" cy="3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(5-20)</a:t>
            </a:r>
            <a:endParaRPr/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graphicFrame>
        <p:nvGraphicFramePr>
          <p:cNvPr id="894" name="Shape 894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29.05 (4.19)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98.8 (8.28)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124.7 (0.84)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344.55 (14.38)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91400"/>
            <a:ext cx="8229599" cy="2623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095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(5-20) Sample</a:t>
            </a:r>
            <a:endParaRPr/>
          </a:p>
        </p:txBody>
      </p:sp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5-20byRHEA5">
            <a:hlinkClick r:id="" action="ppaction://media"/>
            <a:extLst>
              <a:ext uri="{FF2B5EF4-FFF2-40B4-BE49-F238E27FC236}">
                <a16:creationId xmlns:a16="http://schemas.microsoft.com/office/drawing/2014/main" id="{B442B65C-1196-1C4D-8D5F-364226E90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413" y="2062716"/>
            <a:ext cx="8858003" cy="34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28FF-5F7C-1C48-9E8B-4A78415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B39313-EFBC-B248-B7D7-282FDB66D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39433"/>
            <a:ext cx="8456864" cy="33617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69D5D-A429-F94A-B69D-1632FD72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D06B17-A083-3F46-AAAB-A179B7CFA22E}"/>
              </a:ext>
            </a:extLst>
          </p:cNvPr>
          <p:cNvSpPr txBox="1">
            <a:spLocks/>
          </p:cNvSpPr>
          <p:nvPr/>
        </p:nvSpPr>
        <p:spPr>
          <a:xfrm>
            <a:off x="570832" y="53959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09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lab in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Individual or in groups</a:t>
            </a:r>
          </a:p>
          <a:p>
            <a:r>
              <a:rPr lang="en-US" sz="3600" dirty="0"/>
              <a:t>Download GVGAI Framework:</a:t>
            </a:r>
          </a:p>
          <a:p>
            <a:pPr marL="0" indent="0" algn="ctr">
              <a:buNone/>
            </a:pPr>
            <a:r>
              <a:rPr lang="en-US" sz="2900" dirty="0">
                <a:solidFill>
                  <a:srgbClr val="FFFF00"/>
                </a:solidFill>
                <a:hlinkClick r:id="rId2"/>
              </a:rPr>
              <a:t>https://github.com/GAIGResearch/GVGAI/archive/master.zip</a:t>
            </a:r>
            <a:endParaRPr lang="en-US" sz="29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FFFF00"/>
              </a:solidFill>
            </a:endParaRPr>
          </a:p>
          <a:p>
            <a:r>
              <a:rPr lang="en-US" sz="3600" dirty="0"/>
              <a:t>You may choose what to do with GVGAI:</a:t>
            </a:r>
          </a:p>
          <a:p>
            <a:pPr lvl="1"/>
            <a:r>
              <a:rPr lang="en-US" sz="2900" dirty="0"/>
              <a:t>Maybe design a new game in VGDL</a:t>
            </a:r>
          </a:p>
          <a:p>
            <a:pPr lvl="1"/>
            <a:r>
              <a:rPr lang="en-US" sz="2900" dirty="0"/>
              <a:t>Maybe modify an existing game in the framework with an interesting twist.</a:t>
            </a:r>
          </a:p>
          <a:p>
            <a:pPr lvl="1"/>
            <a:r>
              <a:rPr lang="en-US" sz="2900" dirty="0"/>
              <a:t>Or to have a competitive and </a:t>
            </a:r>
            <a:r>
              <a:rPr lang="en-US" sz="2900" b="1" dirty="0"/>
              <a:t>parameterizable</a:t>
            </a:r>
            <a:r>
              <a:rPr lang="en-US" sz="2900" dirty="0"/>
              <a:t> 2-player game by the end of the afternoon, with at least one level. You can take one of the existing games and make it parameterizable.</a:t>
            </a:r>
          </a:p>
          <a:p>
            <a:pPr lvl="1"/>
            <a:r>
              <a:rPr lang="en-US" sz="2900" dirty="0"/>
              <a:t>Or play with one of the tracks to participate in the competition.</a:t>
            </a:r>
          </a:p>
          <a:p>
            <a:pPr lvl="1"/>
            <a:endParaRPr lang="en-US" sz="2900" dirty="0"/>
          </a:p>
          <a:p>
            <a:r>
              <a:rPr lang="en-US" sz="3600" dirty="0"/>
              <a:t>Note the following guidelines:</a:t>
            </a:r>
          </a:p>
          <a:p>
            <a:pPr lvl="1"/>
            <a:r>
              <a:rPr lang="en-US" sz="2900" dirty="0"/>
              <a:t>You must use the currently defined ontology.</a:t>
            </a:r>
          </a:p>
          <a:p>
            <a:pPr lvl="1"/>
            <a:r>
              <a:rPr lang="en-US" sz="2900" dirty="0"/>
              <a:t>In 2-player games, there should be a clear and necessary interaction between both players.</a:t>
            </a:r>
          </a:p>
          <a:p>
            <a:pPr lvl="1"/>
            <a:r>
              <a:rPr lang="en-US" sz="2900" dirty="0"/>
              <a:t>We should expect that a more complex sample controller (OLMCTS, MCTS, GA) plays better than the simpler ones (</a:t>
            </a:r>
            <a:r>
              <a:rPr lang="en-US" sz="2900" dirty="0" err="1"/>
              <a:t>OneStep</a:t>
            </a:r>
            <a:r>
              <a:rPr lang="en-US" sz="2900" dirty="0"/>
              <a:t>, Random).</a:t>
            </a:r>
          </a:p>
          <a:p>
            <a:pPr lvl="1"/>
            <a:endParaRPr lang="en-US" sz="2900" dirty="0"/>
          </a:p>
          <a:p>
            <a:r>
              <a:rPr lang="en-US" sz="3600" dirty="0"/>
              <a:t>Show and Tell session @4.30pm this afternoon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111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Creating agents that can play any (real-time, arcade) game (milliseconds of decision time)</a:t>
            </a:r>
          </a:p>
          <a:p>
            <a:r>
              <a:rPr lang="en-US" sz="2400" dirty="0"/>
              <a:t>Evaluation of AI agents in domain-independent environments</a:t>
            </a:r>
          </a:p>
          <a:p>
            <a:r>
              <a:rPr lang="en-US" sz="2400" dirty="0"/>
              <a:t>Arcade Learning Environment (ALE),  [</a:t>
            </a:r>
            <a:r>
              <a:rPr lang="en-US" sz="2400" i="1" dirty="0" err="1"/>
              <a:t>Bellemare</a:t>
            </a:r>
            <a:r>
              <a:rPr lang="en-US" sz="2400" i="1" dirty="0"/>
              <a:t> et al., 2013</a:t>
            </a:r>
            <a:r>
              <a:rPr lang="en-US" sz="2400" dirty="0"/>
              <a:t>]: Evaluation of AI agents in 55 games of the Atari 2600 Collection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Human-level control through deep reinforcement learning [</a:t>
            </a:r>
            <a:r>
              <a:rPr lang="en-US" sz="2400" dirty="0" err="1"/>
              <a:t>Mnih</a:t>
            </a:r>
            <a:r>
              <a:rPr lang="en-US" sz="2400" dirty="0"/>
              <a:t> et al., 2015]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4037003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0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Levine et al. propose the creation of a new benchmark for GVGP [</a:t>
            </a:r>
            <a:r>
              <a:rPr lang="en-US" sz="2800" i="1" dirty="0"/>
              <a:t>Levine et al., 2013</a:t>
            </a:r>
            <a:r>
              <a:rPr lang="en-US" sz="2800" dirty="0"/>
              <a:t>]</a:t>
            </a:r>
          </a:p>
          <a:p>
            <a:r>
              <a:rPr lang="en-US" sz="2800" dirty="0"/>
              <a:t>Compliments ALE in two ways:</a:t>
            </a:r>
          </a:p>
          <a:p>
            <a:pPr lvl="1"/>
            <a:r>
              <a:rPr lang="en-US" sz="2400" dirty="0"/>
              <a:t>Creation of games in a more general framework.</a:t>
            </a:r>
          </a:p>
          <a:p>
            <a:pPr lvl="1"/>
            <a:r>
              <a:rPr lang="en-US" sz="2400" dirty="0"/>
              <a:t>No screen capture analysis needed, information via encapsulated objects. </a:t>
            </a:r>
            <a:endParaRPr lang="en-US" sz="2400" dirty="0">
              <a:effectLst/>
            </a:endParaRPr>
          </a:p>
          <a:p>
            <a:pPr lvl="1"/>
            <a:endParaRPr lang="en-US" sz="2400" dirty="0"/>
          </a:p>
          <a:p>
            <a:r>
              <a:rPr lang="en-US" sz="2800" dirty="0"/>
              <a:t>Video Game Description Language (VGDL) [</a:t>
            </a:r>
            <a:r>
              <a:rPr lang="en-US" sz="2800" i="1" dirty="0"/>
              <a:t>Tom </a:t>
            </a:r>
            <a:r>
              <a:rPr lang="en-US" sz="2800" i="1" dirty="0" err="1"/>
              <a:t>Schaul</a:t>
            </a:r>
            <a:r>
              <a:rPr lang="en-US" sz="2800" i="1" dirty="0"/>
              <a:t>, 2013</a:t>
            </a:r>
            <a:r>
              <a:rPr lang="en-US" sz="2800" dirty="0"/>
              <a:t>]</a:t>
            </a:r>
          </a:p>
          <a:p>
            <a:pPr lvl="1"/>
            <a:r>
              <a:rPr lang="en-US" sz="2400" dirty="0"/>
              <a:t>Benchmark for learning and planning problems.</a:t>
            </a:r>
          </a:p>
          <a:p>
            <a:pPr lvl="1"/>
            <a:r>
              <a:rPr lang="en-US" sz="2400" dirty="0"/>
              <a:t>Base for the GVGAI Framework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841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4067</TotalTime>
  <Words>2848</Words>
  <Application>Microsoft Macintosh PowerPoint</Application>
  <PresentationFormat>On-screen Show (4:3)</PresentationFormat>
  <Paragraphs>669</Paragraphs>
  <Slides>78</Slides>
  <Notes>25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Mangal</vt:lpstr>
      <vt:lpstr>Wingdings</vt:lpstr>
      <vt:lpstr>Wingdings 2</vt:lpstr>
      <vt:lpstr>Black</vt:lpstr>
      <vt:lpstr>IGGI Game Design II General Video Game AI</vt:lpstr>
      <vt:lpstr>Contents</vt:lpstr>
      <vt:lpstr>Contents</vt:lpstr>
      <vt:lpstr>AI Research in Games</vt:lpstr>
      <vt:lpstr>General Video Game Playing</vt:lpstr>
      <vt:lpstr>General Video Game Playing</vt:lpstr>
      <vt:lpstr>General Video Game Playing</vt:lpstr>
      <vt:lpstr>General Video Game Playing</vt:lpstr>
      <vt:lpstr>General Video Game Playing</vt:lpstr>
      <vt:lpstr>VGDL and the GVGAI Framework</vt:lpstr>
      <vt:lpstr>VGDL and the GVGAI Framework</vt:lpstr>
      <vt:lpstr>VGDL and the GVGAI Framework</vt:lpstr>
      <vt:lpstr>How GVGAI differs…</vt:lpstr>
      <vt:lpstr>How GVGAI differs…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The GVGAI Competition – www.gvgai.net</vt:lpstr>
      <vt:lpstr>The GVGAI Competition – www.gvgai.net</vt:lpstr>
      <vt:lpstr>The GVGAI Competition – www.gvgai.net</vt:lpstr>
      <vt:lpstr>PowerPoint Presentation</vt:lpstr>
      <vt:lpstr>PowerPoint Presentation</vt:lpstr>
      <vt:lpstr>The GVGAI Competition – www.gvgai.net</vt:lpstr>
      <vt:lpstr>The GVGAI Competition – www.gvgai.net</vt:lpstr>
      <vt:lpstr>The GVGAI Competition – www.gvgai.net</vt:lpstr>
      <vt:lpstr>Contents</vt:lpstr>
      <vt:lpstr>The 2-Player GVGAI Planning Track</vt:lpstr>
      <vt:lpstr>The 2-Player GVGAI Planning Track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Agents</vt:lpstr>
      <vt:lpstr>2-Player Agents</vt:lpstr>
      <vt:lpstr>2-Player Agents</vt:lpstr>
      <vt:lpstr>2-Player Agents</vt:lpstr>
      <vt:lpstr>Contents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Contents</vt:lpstr>
      <vt:lpstr>Using GVGAI for Game Design</vt:lpstr>
      <vt:lpstr>Experimental Example</vt:lpstr>
      <vt:lpstr>Experimental Example</vt:lpstr>
      <vt:lpstr>Experimental Example</vt:lpstr>
      <vt:lpstr>Training Results</vt:lpstr>
      <vt:lpstr>Training Results</vt:lpstr>
      <vt:lpstr>Training Results</vt:lpstr>
      <vt:lpstr>Validation Results</vt:lpstr>
      <vt:lpstr>Validation Results</vt:lpstr>
      <vt:lpstr>Evolved Games (20-5)</vt:lpstr>
      <vt:lpstr>Evolved Game (20-5) Sample</vt:lpstr>
      <vt:lpstr>Evolved Games (5-20)</vt:lpstr>
      <vt:lpstr>Evolved Game (5-20) Sample</vt:lpstr>
      <vt:lpstr>Modelling Player Experience</vt:lpstr>
      <vt:lpstr>Afternoon lab in groups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Perez Liebana</cp:lastModifiedBy>
  <cp:revision>142</cp:revision>
  <dcterms:created xsi:type="dcterms:W3CDTF">2010-04-12T23:12:02Z</dcterms:created>
  <dcterms:modified xsi:type="dcterms:W3CDTF">2018-05-30T13:05:35Z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